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7" r:id="rId5"/>
    <p:sldId id="259" r:id="rId6"/>
    <p:sldId id="269" r:id="rId7"/>
    <p:sldId id="271" r:id="rId8"/>
    <p:sldId id="270" r:id="rId9"/>
    <p:sldId id="272" r:id="rId10"/>
    <p:sldId id="273" r:id="rId11"/>
    <p:sldId id="260" r:id="rId12"/>
    <p:sldId id="261" r:id="rId13"/>
    <p:sldId id="264" r:id="rId14"/>
    <p:sldId id="263" r:id="rId15"/>
    <p:sldId id="262" r:id="rId16"/>
    <p:sldId id="265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95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378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06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017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399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713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816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95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178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1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734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7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343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14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51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90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417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DC757D1-2CD1-456D-BF8D-8131A2447099}" type="datetimeFigureOut">
              <a:rPr lang="ru-RU" smtClean="0"/>
              <a:t>04.07.2025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A2072A-F01A-4B60-846F-129771E7EB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64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FE2E5-7E15-5655-2D0F-2E6AFCBDE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877" y="2174393"/>
            <a:ext cx="8689976" cy="2509213"/>
          </a:xfrm>
        </p:spPr>
        <p:txBody>
          <a:bodyPr>
            <a:normAutofit/>
          </a:bodyPr>
          <a:lstStyle/>
          <a:p>
            <a:r>
              <a:rPr lang="ru-RU" dirty="0"/>
              <a:t>Анализ тональности ТЕКСТА</a:t>
            </a:r>
            <a:br>
              <a:rPr lang="ru-RU" dirty="0"/>
            </a:br>
            <a:r>
              <a:rPr lang="ru-RU" dirty="0"/>
              <a:t>с использованием методов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8728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F18BE-DACE-4FB3-1926-832B9243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7AD3EB-2DA6-0EDA-8C14-DDEB997630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9645" y="1382649"/>
            <a:ext cx="10363826" cy="4092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Тематическое моделирование с использованием LDA (Латентное размещение Дирихле)</a:t>
            </a: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Подготовка данных для </a:t>
            </a:r>
            <a:r>
              <a:rPr lang="de-DE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словаря и корпуса для каждого автора</a:t>
            </a: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Обучение модели </a:t>
            </a:r>
            <a:r>
              <a:rPr lang="de-DE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тем с помощью </a:t>
            </a:r>
            <a:r>
              <a:rPr lang="ru-RU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pyLDAvis</a:t>
            </a:r>
            <a:endParaRPr lang="ru-RU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B953-A421-6491-44F8-07610CF6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0102B-CBD1-5415-2059-0B0946B7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00" y="205562"/>
            <a:ext cx="10364451" cy="610515"/>
          </a:xfrm>
        </p:spPr>
        <p:txBody>
          <a:bodyPr/>
          <a:lstStyle/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Анна Каренина: темы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96B09B-63BB-5378-1E6D-353250A6F9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2491" y="737658"/>
            <a:ext cx="9202994" cy="5991058"/>
          </a:xfrm>
        </p:spPr>
      </p:pic>
    </p:spTree>
    <p:extLst>
      <p:ext uri="{BB962C8B-B14F-4D97-AF65-F5344CB8AC3E}">
        <p14:creationId xmlns:p14="http://schemas.microsoft.com/office/powerpoint/2010/main" val="82407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11E9-168A-1074-AA92-8782ADD9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6C008D-94FF-8320-7A85-DB00019C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15395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B61268-68C9-D1DA-BFA7-3A42B47C851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86582" y="825910"/>
            <a:ext cx="8561754" cy="556022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97B15-D05C-4CEE-EFD9-B97F8C79A0C4}"/>
              </a:ext>
            </a:extLst>
          </p:cNvPr>
          <p:cNvSpPr txBox="1"/>
          <p:nvPr/>
        </p:nvSpPr>
        <p:spPr>
          <a:xfrm>
            <a:off x="8554688" y="2842821"/>
            <a:ext cx="30965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Если нужны слова, которые хорошо описывают тему и часто встречаются в ней, выбираем  ближе к 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066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04550-C570-7407-3C91-4171DD74A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2ED6E2-A71A-9583-6023-548DCBDD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459" y="215395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5B3370C-2929-D223-EFA0-54BCFD2BDA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89120" y="825910"/>
            <a:ext cx="9114853" cy="5870838"/>
          </a:xfrm>
        </p:spPr>
      </p:pic>
    </p:spTree>
    <p:extLst>
      <p:ext uri="{BB962C8B-B14F-4D97-AF65-F5344CB8AC3E}">
        <p14:creationId xmlns:p14="http://schemas.microsoft.com/office/powerpoint/2010/main" val="426718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6FCC-87BA-C3DE-C28B-B4B2D1DA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F31ED-8557-9AA7-13F3-B79C5FC6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91" y="225227"/>
            <a:ext cx="10364451" cy="610515"/>
          </a:xfrm>
        </p:spPr>
        <p:txBody>
          <a:bodyPr/>
          <a:lstStyle/>
          <a:p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1AEE97F-818B-3CB4-4352-9756F3BD17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2900" y="993058"/>
            <a:ext cx="8726200" cy="5296177"/>
          </a:xfrm>
        </p:spPr>
      </p:pic>
    </p:spTree>
    <p:extLst>
      <p:ext uri="{BB962C8B-B14F-4D97-AF65-F5344CB8AC3E}">
        <p14:creationId xmlns:p14="http://schemas.microsoft.com/office/powerpoint/2010/main" val="308225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0503C-4A8B-7A03-62E1-AC6645FDC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9F98D-58FF-FEB9-7261-20CB01B3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433" y="185897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2A8B77-E2F3-0844-0AF8-DA05945E6F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2433" y="867011"/>
            <a:ext cx="9038294" cy="5922163"/>
          </a:xfrm>
        </p:spPr>
      </p:pic>
    </p:spTree>
    <p:extLst>
      <p:ext uri="{BB962C8B-B14F-4D97-AF65-F5344CB8AC3E}">
        <p14:creationId xmlns:p14="http://schemas.microsoft.com/office/powerpoint/2010/main" val="298230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69FC5-1B93-29A4-7904-35358EBC6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43EE7-0C3E-C919-6A18-AA6F94D0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30" y="20556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9A52A7B6-6C02-1409-56CA-43D766116E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78327" y="816078"/>
            <a:ext cx="8469051" cy="571572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12853-8BCF-5305-D0F8-32497CBA7AC3}"/>
              </a:ext>
            </a:extLst>
          </p:cNvPr>
          <p:cNvSpPr txBox="1"/>
          <p:nvPr/>
        </p:nvSpPr>
        <p:spPr>
          <a:xfrm>
            <a:off x="8799871" y="2576502"/>
            <a:ext cx="3392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Если нужны слова, которые уникальны именно для этой темы и редко встречаются в других, выбираем  ближе к 0.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65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4A87D-7626-370F-4969-84E670DF2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33F7D-CC57-5887-A278-4EE31066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Анна Каренина: темы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1E9A9D3-E88B-48B6-7814-022C9E0C86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93844" y="924232"/>
            <a:ext cx="9004309" cy="5710235"/>
          </a:xfrm>
        </p:spPr>
      </p:pic>
    </p:spTree>
    <p:extLst>
      <p:ext uri="{BB962C8B-B14F-4D97-AF65-F5344CB8AC3E}">
        <p14:creationId xmlns:p14="http://schemas.microsoft.com/office/powerpoint/2010/main" val="364699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FB55-D755-0D69-5618-BC35360EB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DDB38-29D5-F298-4C1E-ADAF536F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9B1CB37-DBFC-F683-AB4B-FFFCE787FE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1878" y="1024880"/>
            <a:ext cx="9108244" cy="5833120"/>
          </a:xfrm>
        </p:spPr>
      </p:pic>
    </p:spTree>
    <p:extLst>
      <p:ext uri="{BB962C8B-B14F-4D97-AF65-F5344CB8AC3E}">
        <p14:creationId xmlns:p14="http://schemas.microsoft.com/office/powerpoint/2010/main" val="27612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67928-2CB4-1C5E-4C5C-AB459665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B3FA8E-B204-2B04-90E2-5F09C0D5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14C0A2C-2746-51F3-2524-9941991902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13864" y="1011808"/>
            <a:ext cx="8750352" cy="5622659"/>
          </a:xfrm>
        </p:spPr>
      </p:pic>
    </p:spTree>
    <p:extLst>
      <p:ext uri="{BB962C8B-B14F-4D97-AF65-F5344CB8AC3E}">
        <p14:creationId xmlns:p14="http://schemas.microsoft.com/office/powerpoint/2010/main" val="331458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FDF6885-EB9F-7BF2-0AFE-CB904525F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2754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06B5813-8E93-4EEC-B5DD-E9F57F60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4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alpha val="75000"/>
                </a:schemeClr>
              </a:gs>
              <a:gs pos="85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BDB9B4CD-9C12-49E2-BF8A-6063967BD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63E68-9D80-9788-95AE-7182706B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ru-RU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E3428-E0F1-9F50-3661-3EF95CDADF1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>
            <a:normAutofit/>
          </a:bodyPr>
          <a:lstStyle/>
          <a:p>
            <a:r>
              <a:rPr lang="ru-RU" dirty="0"/>
              <a:t>Изучение тональности (лексического разнообразия) писем Л.Н. Толстого и проведение сравнительного анализа с лексическим составом его произведения и с письмами его современника И.С. Тургенева </a:t>
            </a:r>
          </a:p>
        </p:txBody>
      </p:sp>
    </p:spTree>
    <p:extLst>
      <p:ext uri="{BB962C8B-B14F-4D97-AF65-F5344CB8AC3E}">
        <p14:creationId xmlns:p14="http://schemas.microsoft.com/office/powerpoint/2010/main" val="1444009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8EB0-77BE-D46F-6788-DF7B41BDA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601DC-6082-4DD1-CFDF-3C30A3631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53" y="223533"/>
            <a:ext cx="10364451" cy="610515"/>
          </a:xfrm>
        </p:spPr>
        <p:txBody>
          <a:bodyPr/>
          <a:lstStyle/>
          <a:p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Л.Н. Толстой: темы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2CD63F7-FA68-57FD-C684-32D7D32EC0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2646" y="834048"/>
            <a:ext cx="9071064" cy="6075398"/>
          </a:xfrm>
        </p:spPr>
      </p:pic>
    </p:spTree>
    <p:extLst>
      <p:ext uri="{BB962C8B-B14F-4D97-AF65-F5344CB8AC3E}">
        <p14:creationId xmlns:p14="http://schemas.microsoft.com/office/powerpoint/2010/main" val="3717036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C2FCE5-71E0-A517-F620-C8029BBA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89" y="2303636"/>
            <a:ext cx="2728329" cy="347098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57FDA-C8E4-4BEF-B8A3-B7F3F0B7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202" y="209593"/>
            <a:ext cx="5995026" cy="645353"/>
          </a:xfrm>
        </p:spPr>
        <p:txBody>
          <a:bodyPr/>
          <a:lstStyle/>
          <a:p>
            <a:r>
              <a:rPr lang="ru-RU" dirty="0"/>
              <a:t>Материал исследования: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81578E-5F62-975A-1A38-9E8BC7176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6279" y="2303636"/>
            <a:ext cx="4730188" cy="679994"/>
          </a:xfrm>
        </p:spPr>
        <p:txBody>
          <a:bodyPr/>
          <a:lstStyle/>
          <a:p>
            <a:pPr algn="ctr"/>
            <a:r>
              <a:rPr lang="ru-RU" sz="1600" dirty="0"/>
              <a:t>«Анна Каренина» –  роман Льва Толстого, написанный в 1873–1877 годах. Первое книжное издание вышло в 1878 году.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4E4424E-19DB-258C-30EB-1DF280F869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61356" y="3077333"/>
            <a:ext cx="2217900" cy="3377507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BEE52003-B0B2-E22D-A9DA-E6084FB7E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48263" y="1111178"/>
            <a:ext cx="4881804" cy="679994"/>
          </a:xfrm>
        </p:spPr>
        <p:txBody>
          <a:bodyPr/>
          <a:lstStyle/>
          <a:p>
            <a:pPr algn="ctr"/>
            <a:r>
              <a:rPr lang="ru-RU" sz="1600" b="1" dirty="0"/>
              <a:t>Иван Сергеевич Тургенев</a:t>
            </a:r>
            <a:r>
              <a:rPr lang="ru-RU" sz="1600" dirty="0"/>
              <a:t> (1818–1883) –  русский писатель, поэт, публицист и драматург, классик русской литературы XIX века.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425155-3EA5-BCB7-81AB-BAAF110FDDF1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22" y="1886536"/>
            <a:ext cx="2466749" cy="33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86FAE-A074-7A48-91CA-D6AEBCA65A93}"/>
              </a:ext>
            </a:extLst>
          </p:cNvPr>
          <p:cNvSpPr txBox="1"/>
          <p:nvPr/>
        </p:nvSpPr>
        <p:spPr>
          <a:xfrm>
            <a:off x="-1" y="826308"/>
            <a:ext cx="36964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ЛЕВ НИКОЛАЕВИЧ ТОЛСТОЙ (1828–1910) – ВЫДАЮЩИЙСЯ РУССКИЙ ПИСАТЕЛЬ, ПУБЛИЦИСТ, МЫСЛИТЕЛЬ, ОДИН ИЗ ВЕЛИКИХ РОМАНИСТОВ В МИРОВОЙ ЛИТЕРАТУРЕ.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5B6DC4-DFF1-2B84-429E-DAB78290B402}"/>
              </a:ext>
            </a:extLst>
          </p:cNvPr>
          <p:cNvSpPr txBox="1"/>
          <p:nvPr/>
        </p:nvSpPr>
        <p:spPr>
          <a:xfrm>
            <a:off x="294968" y="5808509"/>
            <a:ext cx="308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Избранные письма </a:t>
            </a:r>
          </a:p>
          <a:p>
            <a:pPr algn="ctr"/>
            <a:r>
              <a:rPr lang="ru-RU" dirty="0"/>
              <a:t>Льва Толстого (1880 - 1910)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39AD8-EF4D-24F6-E5EC-F9EFD7F0C4A1}"/>
              </a:ext>
            </a:extLst>
          </p:cNvPr>
          <p:cNvSpPr txBox="1"/>
          <p:nvPr/>
        </p:nvSpPr>
        <p:spPr>
          <a:xfrm>
            <a:off x="8358315" y="5313260"/>
            <a:ext cx="30873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Письма Ивана Тургенева</a:t>
            </a:r>
          </a:p>
          <a:p>
            <a:pPr algn="ctr"/>
            <a:r>
              <a:rPr lang="ru-RU" dirty="0"/>
              <a:t>(1855 - 1858гг.)</a:t>
            </a:r>
          </a:p>
        </p:txBody>
      </p:sp>
    </p:spTree>
    <p:extLst>
      <p:ext uri="{BB962C8B-B14F-4D97-AF65-F5344CB8AC3E}">
        <p14:creationId xmlns:p14="http://schemas.microsoft.com/office/powerpoint/2010/main" val="350763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CA62E-04E2-2B86-0B2E-3A19D63C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318175"/>
            <a:ext cx="10364451" cy="600683"/>
          </a:xfrm>
        </p:spPr>
        <p:txBody>
          <a:bodyPr/>
          <a:lstStyle/>
          <a:p>
            <a:r>
              <a:rPr lang="ru-RU" dirty="0"/>
              <a:t>Используемые библиотеки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896334-DADA-E962-BB66-5A25047B91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504335"/>
            <a:ext cx="5106026" cy="5152103"/>
          </a:xfrm>
        </p:spPr>
        <p:txBody>
          <a:bodyPr>
            <a:normAutofit fontScale="70000" lnSpcReduction="20000"/>
          </a:bodyPr>
          <a:lstStyle/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zipfile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xml.etree.ElementTree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BertTokenizer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BertForSequenceClassification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tqdm.notebook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tqdm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threading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Thread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bs4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Soup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collections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Counter</a:t>
            </a: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pyplot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plt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de-D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782370-FFB4-F748-FC91-281C7389EB4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63813" y="1130709"/>
            <a:ext cx="5105400" cy="5083278"/>
          </a:xfrm>
        </p:spPr>
        <p:txBody>
          <a:bodyPr>
            <a:normAutofit fontScale="77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torch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pymorphy3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np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pyLDAvis.enable_notebook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pyLDAvis.gensim_models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gensimvis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corpora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gensim.models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LdaModel</a:t>
            </a:r>
            <a:endParaRPr kumimoji="0" lang="de-DE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pprint</a:t>
            </a:r>
            <a:r>
              <a:rPr kumimoji="0" lang="de-DE" sz="20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de-DE" sz="2000" b="0" i="0" u="none" strike="noStrike" kern="1200" cap="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pprint</a:t>
            </a:r>
            <a:endParaRPr kumimoji="0" lang="ru-RU" sz="20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155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922840-C1DA-4C21-3775-593C63ED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6" y="680720"/>
            <a:ext cx="4337082" cy="964871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ВКЛЮЧАЕТ: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B8C1A7-146D-A62D-C156-60BB92D5A8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1838687"/>
            <a:ext cx="5090786" cy="5093109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Скачивание и предобработку текстов (письма Толстого, "Анна Каренина", письма Тургенева).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Анализ тональности текстов с использованием </a:t>
            </a:r>
            <a:r>
              <a:rPr lang="ru-RU" sz="2400" kern="100" cap="none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предобученной</a:t>
            </a: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модели BERT.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Визуализацию результатов анализа тональности.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kern="100" cap="none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Сравнительный анализ лексического разнообразия исследуемых текстов.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925BDC-78FB-328D-2327-C44446F9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72" y="1303131"/>
            <a:ext cx="4890687" cy="32700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2AEA92-17FC-5877-AE34-5190FDB9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973" y="893294"/>
            <a:ext cx="2947027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DDE267B-E820-4910-868D-BA40CFB93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-9523"/>
            <a:ext cx="10058400" cy="6867522"/>
          </a:xfrm>
          <a:custGeom>
            <a:avLst/>
            <a:gdLst>
              <a:gd name="connsiteX0" fmla="*/ 1263465 w 10058400"/>
              <a:gd name="connsiteY0" fmla="*/ 0 h 6867522"/>
              <a:gd name="connsiteX1" fmla="*/ 8794935 w 10058400"/>
              <a:gd name="connsiteY1" fmla="*/ 0 h 6867522"/>
              <a:gd name="connsiteX2" fmla="*/ 8909975 w 10058400"/>
              <a:gd name="connsiteY2" fmla="*/ 132807 h 6867522"/>
              <a:gd name="connsiteX3" fmla="*/ 10058400 w 10058400"/>
              <a:gd name="connsiteY3" fmla="*/ 3331845 h 6867522"/>
              <a:gd name="connsiteX4" fmla="*/ 8751905 w 10058400"/>
              <a:gd name="connsiteY4" fmla="*/ 6713366 h 6867522"/>
              <a:gd name="connsiteX5" fmla="*/ 8604930 w 10058400"/>
              <a:gd name="connsiteY5" fmla="*/ 6867522 h 6867522"/>
              <a:gd name="connsiteX6" fmla="*/ 1453470 w 10058400"/>
              <a:gd name="connsiteY6" fmla="*/ 6867522 h 6867522"/>
              <a:gd name="connsiteX7" fmla="*/ 1306495 w 10058400"/>
              <a:gd name="connsiteY7" fmla="*/ 6713366 h 6867522"/>
              <a:gd name="connsiteX8" fmla="*/ 0 w 10058400"/>
              <a:gd name="connsiteY8" fmla="*/ 3331845 h 6867522"/>
              <a:gd name="connsiteX9" fmla="*/ 1148425 w 10058400"/>
              <a:gd name="connsiteY9" fmla="*/ 132807 h 68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58400" h="6867522">
                <a:moveTo>
                  <a:pt x="1263465" y="0"/>
                </a:moveTo>
                <a:lnTo>
                  <a:pt x="8794935" y="0"/>
                </a:lnTo>
                <a:lnTo>
                  <a:pt x="8909975" y="132807"/>
                </a:lnTo>
                <a:cubicBezTo>
                  <a:pt x="9627420" y="1002149"/>
                  <a:pt x="10058400" y="2116667"/>
                  <a:pt x="10058400" y="3331845"/>
                </a:cubicBezTo>
                <a:cubicBezTo>
                  <a:pt x="10058400" y="4633822"/>
                  <a:pt x="9563653" y="5820244"/>
                  <a:pt x="8751905" y="6713366"/>
                </a:cubicBezTo>
                <a:lnTo>
                  <a:pt x="8604930" y="6867522"/>
                </a:lnTo>
                <a:lnTo>
                  <a:pt x="1453470" y="6867522"/>
                </a:lnTo>
                <a:lnTo>
                  <a:pt x="1306495" y="6713366"/>
                </a:lnTo>
                <a:cubicBezTo>
                  <a:pt x="494747" y="5820244"/>
                  <a:pt x="0" y="4633822"/>
                  <a:pt x="0" y="3331845"/>
                </a:cubicBezTo>
                <a:cubicBezTo>
                  <a:pt x="0" y="2116667"/>
                  <a:pt x="430980" y="1002149"/>
                  <a:pt x="1148425" y="1328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3E25D7-C2F8-445D-AA42-C1163028D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EFBA12-BDA7-0CD4-4C29-77D09652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39" y="1163114"/>
            <a:ext cx="7413522" cy="452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E1FF-4F55-2A14-54D3-AE3CDBF94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881675-C28C-DE46-1EB0-75DA037B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575864"/>
            <a:ext cx="800211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36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FF2797-E378-80B5-BE8C-5CB3CEEB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43" y="121920"/>
            <a:ext cx="2111313" cy="6400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BC4A05-EABB-ECD0-9A83-19A773D3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91" y="157480"/>
            <a:ext cx="2320290" cy="63296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DE29EC-55D5-6CA2-0831-44AF23EB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918" y="121920"/>
            <a:ext cx="2244282" cy="6329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966C2-BB12-D434-30B4-6FCDFF3F95DE}"/>
              </a:ext>
            </a:extLst>
          </p:cNvPr>
          <p:cNvSpPr txBox="1"/>
          <p:nvPr/>
        </p:nvSpPr>
        <p:spPr>
          <a:xfrm>
            <a:off x="875280" y="6550223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Анна Каренина</a:t>
            </a: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A967A-C511-7721-FC0D-3B11DA9285B3}"/>
              </a:ext>
            </a:extLst>
          </p:cNvPr>
          <p:cNvSpPr txBox="1"/>
          <p:nvPr/>
        </p:nvSpPr>
        <p:spPr>
          <a:xfrm>
            <a:off x="4998744" y="6534832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Л.Н. Толстой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5B258-E5F2-20FD-99B1-E59D76FD619B}"/>
              </a:ext>
            </a:extLst>
          </p:cNvPr>
          <p:cNvSpPr txBox="1"/>
          <p:nvPr/>
        </p:nvSpPr>
        <p:spPr>
          <a:xfrm>
            <a:off x="9122208" y="6487160"/>
            <a:ext cx="1675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kern="100" dirty="0">
                <a:latin typeface="Aptos" panose="020B0004020202020204" pitchFamily="34" charset="0"/>
                <a:cs typeface="Times New Roman" panose="02020603050405020304" pitchFamily="18" charset="0"/>
              </a:rPr>
              <a:t>И.С. Тургенев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5738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C7C1830-26E1-9572-47AD-CCC0CC7A94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087" y="1382649"/>
            <a:ext cx="10363826" cy="4092702"/>
          </a:xfrm>
        </p:spPr>
        <p:txBody>
          <a:bodyPr>
            <a:normAutofit/>
          </a:bodyPr>
          <a:lstStyle/>
          <a:p>
            <a:pPr algn="just"/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проверки гипотезы о том, был ли Л.Н. Толстой эмоционально более резким или «грубым» в своих письмах по сравнению с художественными произведениями и письмами других авторов была использована комбинация методов анализа тональности на основе глубокого обучения</a:t>
            </a:r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(BERT) </a:t>
            </a:r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традиционных методов анализа лексики.</a:t>
            </a:r>
          </a:p>
          <a:p>
            <a:pPr algn="just"/>
            <a:r>
              <a:rPr lang="ru-RU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анализа позволяют сделать вывод, что в письмах Л.Н. Толстой действительно проявлял более сильные эмоции, чем в художественных произведениях, и был более эмоционален, чем И.С. Тургенев в своей переписке. Кроме того, анализ лексикона показал, что Л.Н. Толстой в письмах часто использовал религиозную лексику, что свидетельствует о его набожности.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636829"/>
      </p:ext>
    </p:extLst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Дымчатое стекло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8212</TotalTime>
  <Words>519</Words>
  <Application>Microsoft Office PowerPoint</Application>
  <PresentationFormat>Широкоэкранный</PresentationFormat>
  <Paragraphs>65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Aptos</vt:lpstr>
      <vt:lpstr>Arial</vt:lpstr>
      <vt:lpstr>Times New Roman</vt:lpstr>
      <vt:lpstr>Tw Cen MT</vt:lpstr>
      <vt:lpstr>Капля</vt:lpstr>
      <vt:lpstr>Анализ тональности ТЕКСТА с использованием методов машинного обучения</vt:lpstr>
      <vt:lpstr>цель</vt:lpstr>
      <vt:lpstr>Материал исследования:</vt:lpstr>
      <vt:lpstr>Используемые библиотеки</vt:lpstr>
      <vt:lpstr>ИССЛЕДОВАНИЕ ВКЛЮЧАЕТ: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Анна Каренина: темы</vt:lpstr>
      <vt:lpstr>Л.Н. Толстой: темы</vt:lpstr>
      <vt:lpstr>Л.Н. Толстой: темы</vt:lpstr>
      <vt:lpstr>Л.Н. Толстой: темы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Аксана Таджибова</dc:creator>
  <cp:lastModifiedBy>Аксана Таджибова</cp:lastModifiedBy>
  <cp:revision>21</cp:revision>
  <dcterms:created xsi:type="dcterms:W3CDTF">2025-06-29T09:13:57Z</dcterms:created>
  <dcterms:modified xsi:type="dcterms:W3CDTF">2025-07-05T08:23:54Z</dcterms:modified>
</cp:coreProperties>
</file>